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8288000" cy="10287000"/>
  <p:notesSz cx="6858000" cy="9144000"/>
  <p:embeddedFontLst>
    <p:embeddedFont>
      <p:font typeface="Noto Sans T Chinese" panose="02020500000000000000" charset="-120"/>
      <p:regular r:id="rId15"/>
    </p:embeddedFont>
    <p:embeddedFont>
      <p:font typeface="可画大丰收-繁" panose="02020500000000000000" charset="-122"/>
      <p:regular r:id="rId16"/>
    </p:embeddedFont>
    <p:embeddedFont>
      <p:font typeface="芫荽" panose="02020500000000000000" charset="-120"/>
      <p:regular r:id="rId17"/>
    </p:embeddedFont>
    <p:embeddedFont>
      <p:font typeface="微軟正黑體" panose="020B0604030504040204" pitchFamily="34" charset="-12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944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6600" y="1790700"/>
            <a:ext cx="12363398" cy="2016458"/>
            <a:chOff x="0" y="95250"/>
            <a:chExt cx="16484530" cy="2688610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0"/>
              <a:ext cx="13687833" cy="2218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540"/>
                </a:lnSpc>
              </a:pPr>
              <a:endParaRPr lang="en-US" sz="114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796697" y="284629"/>
              <a:ext cx="13687833" cy="2499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5960"/>
                </a:lnSpc>
              </a:pPr>
              <a:r>
                <a:rPr lang="zh-TW" altLang="en-US" sz="11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芫荽"/>
                  <a:sym typeface="芫荽"/>
                </a:rPr>
                <a:t>豆製品講座</a:t>
              </a:r>
              <a:endParaRPr lang="en-US" sz="1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9254520" y="1160396"/>
            <a:ext cx="15495232" cy="10564931"/>
          </a:xfrm>
          <a:custGeom>
            <a:avLst/>
            <a:gdLst/>
            <a:ahLst/>
            <a:cxnLst/>
            <a:rect l="l" t="t" r="r" b="b"/>
            <a:pathLst>
              <a:path w="15495232" h="10564931">
                <a:moveTo>
                  <a:pt x="0" y="0"/>
                </a:moveTo>
                <a:lnTo>
                  <a:pt x="15495233" y="0"/>
                </a:lnTo>
                <a:lnTo>
                  <a:pt x="15495233" y="10564931"/>
                </a:lnTo>
                <a:lnTo>
                  <a:pt x="0" y="1056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14400" y="8370993"/>
            <a:ext cx="8607193" cy="1541397"/>
            <a:chOff x="0" y="0"/>
            <a:chExt cx="11476257" cy="20551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55359" cy="2055196"/>
            </a:xfrm>
            <a:custGeom>
              <a:avLst/>
              <a:gdLst/>
              <a:ahLst/>
              <a:cxnLst/>
              <a:rect l="l" t="t" r="r" b="b"/>
              <a:pathLst>
                <a:path w="2255359" h="2055196">
                  <a:moveTo>
                    <a:pt x="0" y="0"/>
                  </a:moveTo>
                  <a:lnTo>
                    <a:pt x="2255359" y="0"/>
                  </a:lnTo>
                  <a:lnTo>
                    <a:pt x="2255359" y="2055196"/>
                  </a:lnTo>
                  <a:lnTo>
                    <a:pt x="0" y="2055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946618" y="254477"/>
              <a:ext cx="2529639" cy="1546242"/>
            </a:xfrm>
            <a:custGeom>
              <a:avLst/>
              <a:gdLst/>
              <a:ahLst/>
              <a:cxnLst/>
              <a:rect l="l" t="t" r="r" b="b"/>
              <a:pathLst>
                <a:path w="2529639" h="1546242">
                  <a:moveTo>
                    <a:pt x="0" y="0"/>
                  </a:moveTo>
                  <a:lnTo>
                    <a:pt x="2529639" y="0"/>
                  </a:lnTo>
                  <a:lnTo>
                    <a:pt x="2529639" y="1546242"/>
                  </a:lnTo>
                  <a:lnTo>
                    <a:pt x="0" y="154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097699" y="134120"/>
              <a:ext cx="1697609" cy="1786957"/>
            </a:xfrm>
            <a:custGeom>
              <a:avLst/>
              <a:gdLst/>
              <a:ahLst/>
              <a:cxnLst/>
              <a:rect l="l" t="t" r="r" b="b"/>
              <a:pathLst>
                <a:path w="1697609" h="1786957">
                  <a:moveTo>
                    <a:pt x="0" y="0"/>
                  </a:moveTo>
                  <a:lnTo>
                    <a:pt x="1697610" y="0"/>
                  </a:lnTo>
                  <a:lnTo>
                    <a:pt x="1697610" y="1786957"/>
                  </a:lnTo>
                  <a:lnTo>
                    <a:pt x="0" y="1786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429549" y="181944"/>
              <a:ext cx="2516841" cy="1786957"/>
            </a:xfrm>
            <a:custGeom>
              <a:avLst/>
              <a:gdLst/>
              <a:ahLst/>
              <a:cxnLst/>
              <a:rect l="l" t="t" r="r" b="b"/>
              <a:pathLst>
                <a:path w="2516841" h="1786957">
                  <a:moveTo>
                    <a:pt x="0" y="0"/>
                  </a:moveTo>
                  <a:lnTo>
                    <a:pt x="2516841" y="0"/>
                  </a:lnTo>
                  <a:lnTo>
                    <a:pt x="2516841" y="1786957"/>
                  </a:lnTo>
                  <a:lnTo>
                    <a:pt x="0" y="1786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548470" y="181944"/>
              <a:ext cx="1732605" cy="1732605"/>
            </a:xfrm>
            <a:custGeom>
              <a:avLst/>
              <a:gdLst/>
              <a:ahLst/>
              <a:cxnLst/>
              <a:rect l="l" t="t" r="r" b="b"/>
              <a:pathLst>
                <a:path w="1732605" h="1732605">
                  <a:moveTo>
                    <a:pt x="0" y="0"/>
                  </a:moveTo>
                  <a:lnTo>
                    <a:pt x="1732605" y="0"/>
                  </a:lnTo>
                  <a:lnTo>
                    <a:pt x="1732605" y="1732604"/>
                  </a:lnTo>
                  <a:lnTo>
                    <a:pt x="0" y="173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188649" y="5711893"/>
            <a:ext cx="1347080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4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中華民國餐盒食品商業同業公會全國聯合會</a:t>
            </a:r>
            <a:r>
              <a:rPr lang="en-US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 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98" y="5395377"/>
            <a:ext cx="1456602" cy="13640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9776281" y="8810571"/>
            <a:ext cx="790820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4"/>
              </a:lnSpc>
              <a:spcBef>
                <a:spcPct val="0"/>
              </a:spcBef>
            </a:pPr>
            <a:r>
              <a:rPr lang="zh-TW" altLang="en-US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講師：周維民 </a:t>
            </a:r>
            <a:r>
              <a:rPr lang="en-US" altLang="zh-TW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(</a:t>
            </a:r>
            <a:r>
              <a:rPr lang="zh-TW" altLang="en-US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小周師</a:t>
            </a:r>
            <a:r>
              <a:rPr lang="en-US" altLang="zh-TW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) 114/8/6</a:t>
            </a:r>
            <a:r>
              <a:rPr lang="en-US" sz="4088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6274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467" t="-28250" r="-1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1930" y="5555551"/>
            <a:ext cx="18288000" cy="4731449"/>
          </a:xfrm>
          <a:custGeom>
            <a:avLst/>
            <a:gdLst/>
            <a:ahLst/>
            <a:cxnLst/>
            <a:rect l="l" t="t" r="r" b="b"/>
            <a:pathLst>
              <a:path w="18288000" h="4731449">
                <a:moveTo>
                  <a:pt x="0" y="0"/>
                </a:moveTo>
                <a:lnTo>
                  <a:pt x="18288000" y="0"/>
                </a:lnTo>
                <a:lnTo>
                  <a:pt x="18288000" y="4731449"/>
                </a:lnTo>
                <a:lnTo>
                  <a:pt x="0" y="47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44" r="-15973" b="-18354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33600" y="1307994"/>
            <a:ext cx="15887700" cy="383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9"/>
              </a:lnSpc>
              <a:spcBef>
                <a:spcPct val="0"/>
              </a:spcBef>
            </a:pPr>
            <a:r>
              <a:rPr lang="zh-TW" altLang="zh-TW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過度執著因應策略</a:t>
            </a:r>
            <a:endParaRPr lang="en-US" altLang="zh-TW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7559"/>
              </a:lnSpc>
              <a:spcBef>
                <a:spcPct val="0"/>
              </a:spcBef>
            </a:pPr>
            <a:b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用愛與包容幫他找朋友</a:t>
            </a:r>
            <a:b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善用顏色 小朋友喜愛型態 豐富豆製品外在</a:t>
            </a:r>
            <a:r>
              <a:rPr 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  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758D9A4-55C3-40E7-19D5-FEDB2F620582}"/>
              </a:ext>
            </a:extLst>
          </p:cNvPr>
          <p:cNvGrpSpPr/>
          <p:nvPr/>
        </p:nvGrpSpPr>
        <p:grpSpPr>
          <a:xfrm>
            <a:off x="304800" y="9528579"/>
            <a:ext cx="4743491" cy="684595"/>
            <a:chOff x="1446631" y="4398019"/>
            <a:chExt cx="4743491" cy="68459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3E05AA7-EB34-BE64-B333-066324F92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792AA9E-06B5-A8A5-030B-2A7BD7200151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A6415226-FDC5-6705-B2A5-505B9EED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524" y="5905500"/>
            <a:ext cx="6076951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8137" y="-85874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992" y="647700"/>
            <a:ext cx="18126015" cy="9464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36"/>
              </a:lnSpc>
            </a:pPr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加分題  </a:t>
            </a:r>
            <a:r>
              <a:rPr lang="zh-TW" altLang="en-US" sz="6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適度融入孩子們喜歡的元素</a:t>
            </a:r>
            <a:endParaRPr lang="en-US" altLang="zh-TW" sz="6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endParaRPr lang="zh-TW" altLang="en-US" sz="6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r>
              <a:rPr lang="zh-TW" altLang="en-US" sz="6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喜歡的菜色 螞蟻上樹 絞肉料理 炸物 紅燒 三杯 咖哩</a:t>
            </a:r>
          </a:p>
          <a:p>
            <a:pPr algn="ctr">
              <a:lnSpc>
                <a:spcPts val="8236"/>
              </a:lnSpc>
            </a:pPr>
            <a:endParaRPr lang="en-US" altLang="zh-TW" sz="6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r>
              <a:rPr lang="zh-TW" altLang="en-US" sz="6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喜歡的味道 沙茶 蜜汁 蒜香 塔香 黑椒奶油</a:t>
            </a:r>
            <a:endParaRPr lang="en-US" altLang="zh-TW" sz="6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endParaRPr lang="zh-TW" altLang="en-US" sz="6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r>
              <a:rPr lang="zh-TW" altLang="en-US" sz="6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今日示範 黃金豆腐 沙嗲豆干 干絲版螞蟻上樹</a:t>
            </a:r>
          </a:p>
          <a:p>
            <a:pPr algn="ctr">
              <a:lnSpc>
                <a:spcPts val="8236"/>
              </a:lnSpc>
            </a:pPr>
            <a:endParaRPr lang="zh-TW" altLang="en-US" sz="6863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8236"/>
              </a:lnSpc>
            </a:pPr>
            <a:endParaRPr lang="en-US" sz="6863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" name="Freeform 5"/>
          <p:cNvSpPr/>
          <p:nvPr/>
        </p:nvSpPr>
        <p:spPr>
          <a:xfrm rot="8248666">
            <a:off x="11212568" y="3337731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4" y="0"/>
                </a:lnTo>
                <a:lnTo>
                  <a:pt x="12093464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84910">
            <a:off x="-4581811" y="-4448422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3" y="0"/>
                </a:lnTo>
                <a:lnTo>
                  <a:pt x="12093463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2C65A05-AFBD-011B-965D-A92876596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9350369"/>
            <a:ext cx="4743099" cy="682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974B-F96F-87CD-4FEE-AE9DFB8F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D497EB-0DA7-D58C-C9C0-504385E6D481}"/>
              </a:ext>
            </a:extLst>
          </p:cNvPr>
          <p:cNvSpPr/>
          <p:nvPr/>
        </p:nvSpPr>
        <p:spPr>
          <a:xfrm>
            <a:off x="0" y="9674"/>
            <a:ext cx="18237073" cy="10277326"/>
          </a:xfrm>
          <a:custGeom>
            <a:avLst/>
            <a:gdLst/>
            <a:ahLst/>
            <a:cxnLst/>
            <a:rect l="l" t="t" r="r" b="b"/>
            <a:pathLst>
              <a:path w="18592454" h="10277326">
                <a:moveTo>
                  <a:pt x="0" y="0"/>
                </a:moveTo>
                <a:lnTo>
                  <a:pt x="18592455" y="0"/>
                </a:lnTo>
                <a:lnTo>
                  <a:pt x="18592455" y="10277326"/>
                </a:lnTo>
                <a:lnTo>
                  <a:pt x="0" y="1027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357" t="-2944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3B3C9B-25DA-9E5A-4330-15E382D94440}"/>
              </a:ext>
            </a:extLst>
          </p:cNvPr>
          <p:cNvSpPr/>
          <p:nvPr/>
        </p:nvSpPr>
        <p:spPr>
          <a:xfrm rot="9887425">
            <a:off x="-6209471" y="8222491"/>
            <a:ext cx="16823123" cy="12785574"/>
          </a:xfrm>
          <a:custGeom>
            <a:avLst/>
            <a:gdLst/>
            <a:ahLst/>
            <a:cxnLst/>
            <a:rect l="l" t="t" r="r" b="b"/>
            <a:pathLst>
              <a:path w="16823123" h="12785574">
                <a:moveTo>
                  <a:pt x="0" y="0"/>
                </a:moveTo>
                <a:lnTo>
                  <a:pt x="16823123" y="0"/>
                </a:lnTo>
                <a:lnTo>
                  <a:pt x="16823123" y="12785574"/>
                </a:lnTo>
                <a:lnTo>
                  <a:pt x="0" y="1278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975BD19-130E-E00D-3C43-1D99F6ABBAB0}"/>
              </a:ext>
            </a:extLst>
          </p:cNvPr>
          <p:cNvSpPr txBox="1"/>
          <p:nvPr/>
        </p:nvSpPr>
        <p:spPr>
          <a:xfrm>
            <a:off x="1023109" y="3666171"/>
            <a:ext cx="8991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zh-TW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努力幫土象星座</a:t>
            </a:r>
            <a:br>
              <a:rPr lang="en-US" altLang="zh-TW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人緣變好吧</a:t>
            </a:r>
            <a:r>
              <a:rPr lang="en-US" altLang="zh-TW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zh-TW" sz="9600" b="1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7ABBDFF-C43F-5769-8D4E-71C41C2D0F44}"/>
              </a:ext>
            </a:extLst>
          </p:cNvPr>
          <p:cNvGrpSpPr/>
          <p:nvPr/>
        </p:nvGrpSpPr>
        <p:grpSpPr>
          <a:xfrm>
            <a:off x="13258800" y="9334500"/>
            <a:ext cx="4743491" cy="684595"/>
            <a:chOff x="1446631" y="4398019"/>
            <a:chExt cx="4743491" cy="68459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55663D9-7EF9-38CA-4816-FFF46BDC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8BAC796-D6D4-7200-893E-23FEC7CA25F5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1CFA5F2-A7DB-B955-56E7-A9A3849FE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7018" y="2157092"/>
            <a:ext cx="5667634" cy="59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9239B-B6F6-93F0-4274-E0A74BCE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55C4A5C-2574-C4CE-8394-C322A98D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45" y="262494"/>
            <a:ext cx="9879910" cy="97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582609" y="407749"/>
            <a:ext cx="12902773" cy="8938103"/>
          </a:xfrm>
          <a:custGeom>
            <a:avLst/>
            <a:gdLst/>
            <a:ahLst/>
            <a:cxnLst/>
            <a:rect l="l" t="t" r="r" b="b"/>
            <a:pathLst>
              <a:path w="12902773" h="8938103">
                <a:moveTo>
                  <a:pt x="0" y="0"/>
                </a:moveTo>
                <a:lnTo>
                  <a:pt x="12902773" y="0"/>
                </a:lnTo>
                <a:lnTo>
                  <a:pt x="12902773" y="8938102"/>
                </a:lnTo>
                <a:lnTo>
                  <a:pt x="0" y="893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5181" y="2160408"/>
            <a:ext cx="9257949" cy="2634046"/>
            <a:chOff x="0" y="-9525"/>
            <a:chExt cx="12343932" cy="3512060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2343932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endParaRPr lang="en-US" sz="42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37184"/>
              <a:ext cx="12343932" cy="2065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8450" lvl="1" algn="l">
                <a:lnSpc>
                  <a:spcPts val="6489"/>
                </a:lnSpc>
              </a:pPr>
              <a:endParaRPr lang="en-US" sz="2949" spc="-58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318450" lvl="1" algn="l">
                <a:lnSpc>
                  <a:spcPts val="6489"/>
                </a:lnSpc>
              </a:pPr>
              <a:endParaRPr lang="en-US" sz="2949" spc="-58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01213" y="3990812"/>
            <a:ext cx="12094386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884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在新竹人緣不太好的豆製品</a:t>
            </a:r>
            <a:r>
              <a:rPr lang="en-US" altLang="zh-TW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..</a:t>
            </a:r>
          </a:p>
          <a:p>
            <a:pPr lvl="0" algn="ctr">
              <a:lnSpc>
                <a:spcPts val="7884"/>
              </a:lnSpc>
              <a:spcBef>
                <a:spcPct val="0"/>
              </a:spcBef>
            </a:pPr>
            <a:endParaRPr lang="zh-TW" altLang="en-US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  <a:p>
            <a:pPr lvl="0" algn="ctr">
              <a:lnSpc>
                <a:spcPts val="7884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為難小周師想辦法變好吃講座</a:t>
            </a:r>
            <a:r>
              <a:rPr lang="en-US" altLang="zh-TW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!</a:t>
            </a:r>
            <a:endParaRPr lang="zh-TW" altLang="en-US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endParaRPr lang="en-US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0098" y="3245440"/>
            <a:ext cx="3232721" cy="393649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42717F7-0FFF-75CB-FC00-7F64D1FE6091}"/>
              </a:ext>
            </a:extLst>
          </p:cNvPr>
          <p:cNvGrpSpPr/>
          <p:nvPr/>
        </p:nvGrpSpPr>
        <p:grpSpPr>
          <a:xfrm>
            <a:off x="304800" y="9486900"/>
            <a:ext cx="4743491" cy="684595"/>
            <a:chOff x="1446631" y="4398019"/>
            <a:chExt cx="4743491" cy="68459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79C5152-7747-FAE8-17BC-38CDEE10E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96C8BEB-F027-0671-9275-E3BCEE7CD742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46032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467" t="-28250" r="-1472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7" name="Freeform 7"/>
          <p:cNvSpPr/>
          <p:nvPr/>
        </p:nvSpPr>
        <p:spPr>
          <a:xfrm rot="21010934">
            <a:off x="-2891214" y="6836410"/>
            <a:ext cx="21676182" cy="6757831"/>
          </a:xfrm>
          <a:custGeom>
            <a:avLst/>
            <a:gdLst/>
            <a:ahLst/>
            <a:cxnLst/>
            <a:rect l="l" t="t" r="r" b="b"/>
            <a:pathLst>
              <a:path w="16823123" h="12785574">
                <a:moveTo>
                  <a:pt x="0" y="0"/>
                </a:moveTo>
                <a:lnTo>
                  <a:pt x="16823123" y="0"/>
                </a:lnTo>
                <a:lnTo>
                  <a:pt x="16823123" y="12785574"/>
                </a:lnTo>
                <a:lnTo>
                  <a:pt x="0" y="1278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b="-12972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0" name="TextBox 30"/>
          <p:cNvSpPr txBox="1"/>
          <p:nvPr/>
        </p:nvSpPr>
        <p:spPr>
          <a:xfrm>
            <a:off x="304800" y="637655"/>
            <a:ext cx="12728728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0"/>
              </a:lnSpc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好吃的豆製品料理</a:t>
            </a:r>
            <a:endParaRPr lang="en-US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3071755" y="2181649"/>
            <a:ext cx="4784194" cy="3915745"/>
            <a:chOff x="12227821" y="2209897"/>
            <a:chExt cx="4784194" cy="3915745"/>
          </a:xfrm>
        </p:grpSpPr>
        <p:sp>
          <p:nvSpPr>
            <p:cNvPr id="18" name="TextBox 18"/>
            <p:cNvSpPr txBox="1"/>
            <p:nvPr/>
          </p:nvSpPr>
          <p:spPr>
            <a:xfrm>
              <a:off x="13563007" y="3019851"/>
              <a:ext cx="3449008" cy="3105791"/>
            </a:xfrm>
            <a:prstGeom prst="rect">
              <a:avLst/>
            </a:prstGeom>
          </p:spPr>
          <p:txBody>
            <a:bodyPr lIns="54063" tIns="54063" rIns="54063" bIns="54063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227821" y="2209897"/>
              <a:ext cx="1093483" cy="1095766"/>
            </a:xfrm>
            <a:custGeom>
              <a:avLst/>
              <a:gdLst/>
              <a:ahLst/>
              <a:cxnLst/>
              <a:rect l="l" t="t" r="r" b="b"/>
              <a:pathLst>
                <a:path w="1093483" h="1095766">
                  <a:moveTo>
                    <a:pt x="0" y="0"/>
                  </a:moveTo>
                  <a:lnTo>
                    <a:pt x="1093483" y="0"/>
                  </a:lnTo>
                  <a:lnTo>
                    <a:pt x="1093483" y="1095766"/>
                  </a:lnTo>
                  <a:lnTo>
                    <a:pt x="0" y="1095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群組 26"/>
          <p:cNvGrpSpPr/>
          <p:nvPr/>
        </p:nvGrpSpPr>
        <p:grpSpPr>
          <a:xfrm>
            <a:off x="8977549" y="2187017"/>
            <a:ext cx="4104277" cy="3896000"/>
            <a:chOff x="9135571" y="2229641"/>
            <a:chExt cx="4104277" cy="3896000"/>
          </a:xfrm>
        </p:grpSpPr>
        <p:sp>
          <p:nvSpPr>
            <p:cNvPr id="14" name="TextBox 14"/>
            <p:cNvSpPr txBox="1"/>
            <p:nvPr/>
          </p:nvSpPr>
          <p:spPr>
            <a:xfrm>
              <a:off x="9790842" y="3019851"/>
              <a:ext cx="3449006" cy="3105790"/>
            </a:xfrm>
            <a:prstGeom prst="rect">
              <a:avLst/>
            </a:prstGeom>
          </p:spPr>
          <p:txBody>
            <a:bodyPr lIns="54063" tIns="54063" rIns="54063" bIns="54063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135571" y="2229641"/>
              <a:ext cx="1095322" cy="1096236"/>
            </a:xfrm>
            <a:custGeom>
              <a:avLst/>
              <a:gdLst/>
              <a:ahLst/>
              <a:cxnLst/>
              <a:rect l="l" t="t" r="r" b="b"/>
              <a:pathLst>
                <a:path w="1095322" h="1096236">
                  <a:moveTo>
                    <a:pt x="0" y="0"/>
                  </a:moveTo>
                  <a:lnTo>
                    <a:pt x="1095322" y="0"/>
                  </a:lnTo>
                  <a:lnTo>
                    <a:pt x="1095322" y="1096236"/>
                  </a:lnTo>
                  <a:lnTo>
                    <a:pt x="0" y="1096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群組 23"/>
          <p:cNvGrpSpPr/>
          <p:nvPr/>
        </p:nvGrpSpPr>
        <p:grpSpPr>
          <a:xfrm>
            <a:off x="4813840" y="2183235"/>
            <a:ext cx="12704013" cy="7287385"/>
            <a:chOff x="4337589" y="2340275"/>
            <a:chExt cx="12704013" cy="7287385"/>
          </a:xfrm>
        </p:grpSpPr>
        <p:sp>
          <p:nvSpPr>
            <p:cNvPr id="10" name="TextBox 10"/>
            <p:cNvSpPr txBox="1"/>
            <p:nvPr/>
          </p:nvSpPr>
          <p:spPr>
            <a:xfrm>
              <a:off x="5888397" y="2992763"/>
              <a:ext cx="3449005" cy="3132880"/>
            </a:xfrm>
            <a:prstGeom prst="rect">
              <a:avLst/>
            </a:prstGeom>
          </p:spPr>
          <p:txBody>
            <a:bodyPr lIns="54063" tIns="54063" rIns="54063" bIns="54063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337589" y="2340275"/>
              <a:ext cx="1103062" cy="1105826"/>
            </a:xfrm>
            <a:custGeom>
              <a:avLst/>
              <a:gdLst/>
              <a:ahLst/>
              <a:cxnLst/>
              <a:rect l="l" t="t" r="r" b="b"/>
              <a:pathLst>
                <a:path w="1103062" h="1105826">
                  <a:moveTo>
                    <a:pt x="0" y="0"/>
                  </a:moveTo>
                  <a:lnTo>
                    <a:pt x="1103062" y="0"/>
                  </a:lnTo>
                  <a:lnTo>
                    <a:pt x="1103062" y="1105826"/>
                  </a:lnTo>
                  <a:lnTo>
                    <a:pt x="0" y="110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5"/>
            <p:cNvSpPr/>
            <p:nvPr/>
          </p:nvSpPr>
          <p:spPr>
            <a:xfrm>
              <a:off x="14432221" y="6933332"/>
              <a:ext cx="2609381" cy="2694328"/>
            </a:xfrm>
            <a:custGeom>
              <a:avLst/>
              <a:gdLst/>
              <a:ahLst/>
              <a:cxnLst/>
              <a:rect l="l" t="t" r="r" b="b"/>
              <a:pathLst>
                <a:path w="2226651" h="2306354">
                  <a:moveTo>
                    <a:pt x="0" y="0"/>
                  </a:moveTo>
                  <a:lnTo>
                    <a:pt x="2226651" y="0"/>
                  </a:lnTo>
                  <a:lnTo>
                    <a:pt x="2226651" y="2306354"/>
                  </a:lnTo>
                  <a:lnTo>
                    <a:pt x="0" y="2306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" name="群組 2"/>
          <p:cNvGrpSpPr/>
          <p:nvPr/>
        </p:nvGrpSpPr>
        <p:grpSpPr>
          <a:xfrm>
            <a:off x="849982" y="2192805"/>
            <a:ext cx="3983653" cy="4124376"/>
            <a:chOff x="1686734" y="2028354"/>
            <a:chExt cx="3983653" cy="4124376"/>
          </a:xfrm>
        </p:grpSpPr>
        <p:grpSp>
          <p:nvGrpSpPr>
            <p:cNvPr id="4" name="Group 4"/>
            <p:cNvGrpSpPr/>
            <p:nvPr/>
          </p:nvGrpSpPr>
          <p:grpSpPr>
            <a:xfrm>
              <a:off x="2180369" y="3019851"/>
              <a:ext cx="3490018" cy="3132879"/>
              <a:chOff x="0" y="-38100"/>
              <a:chExt cx="1003667" cy="9009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24372" y="-10588"/>
                <a:ext cx="979295" cy="862860"/>
              </a:xfrm>
              <a:custGeom>
                <a:avLst/>
                <a:gdLst/>
                <a:ahLst/>
                <a:cxnLst/>
                <a:rect l="l" t="t" r="r" b="b"/>
                <a:pathLst>
                  <a:path w="991873" h="862860">
                    <a:moveTo>
                      <a:pt x="0" y="0"/>
                    </a:moveTo>
                    <a:lnTo>
                      <a:pt x="991873" y="0"/>
                    </a:lnTo>
                    <a:lnTo>
                      <a:pt x="991873" y="862860"/>
                    </a:lnTo>
                    <a:lnTo>
                      <a:pt x="0" y="862860"/>
                    </a:lnTo>
                    <a:close/>
                  </a:path>
                </a:pathLst>
              </a:custGeom>
              <a:solidFill>
                <a:srgbClr val="0A4154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991873" cy="900960"/>
              </a:xfrm>
              <a:prstGeom prst="rect">
                <a:avLst/>
              </a:prstGeom>
            </p:spPr>
            <p:txBody>
              <a:bodyPr lIns="54063" tIns="54063" rIns="54063" bIns="54063" rtlCol="0" anchor="ctr"/>
              <a:lstStyle/>
              <a:p>
                <a:pPr algn="ctr">
                  <a:lnSpc>
                    <a:spcPts val="3483"/>
                  </a:lnSpc>
                </a:pPr>
                <a:endParaRPr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2525714" y="4815581"/>
              <a:ext cx="2907927" cy="0"/>
            </a:xfrm>
            <a:prstGeom prst="line">
              <a:avLst/>
            </a:prstGeom>
            <a:ln w="476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Freeform 20"/>
            <p:cNvSpPr/>
            <p:nvPr/>
          </p:nvSpPr>
          <p:spPr>
            <a:xfrm>
              <a:off x="1686734" y="2028354"/>
              <a:ext cx="1093483" cy="1093483"/>
            </a:xfrm>
            <a:custGeom>
              <a:avLst/>
              <a:gdLst/>
              <a:ahLst/>
              <a:cxnLst/>
              <a:rect l="l" t="t" r="r" b="b"/>
              <a:pathLst>
                <a:path w="1093483" h="1093483">
                  <a:moveTo>
                    <a:pt x="0" y="0"/>
                  </a:moveTo>
                  <a:lnTo>
                    <a:pt x="1093482" y="0"/>
                  </a:lnTo>
                  <a:lnTo>
                    <a:pt x="1093482" y="1093483"/>
                  </a:lnTo>
                  <a:lnTo>
                    <a:pt x="0" y="1093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2682030" y="3510786"/>
              <a:ext cx="2569958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6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Bold"/>
                  <a:sym typeface="Noto Sans T Chinese Bold"/>
                </a:rPr>
                <a:t>零食豆干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373472" y="5442889"/>
              <a:ext cx="3060169" cy="4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8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"/>
                  <a:sym typeface="Noto Sans T Chinese"/>
                </a:rPr>
                <a:t>豐富調味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04800" y="9408209"/>
            <a:ext cx="4743491" cy="684595"/>
            <a:chOff x="1446631" y="4398019"/>
            <a:chExt cx="4743491" cy="68459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文字方塊 49"/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5387838" y="3147485"/>
            <a:ext cx="3449007" cy="3132879"/>
            <a:chOff x="2180369" y="3019851"/>
            <a:chExt cx="3449007" cy="3132879"/>
          </a:xfrm>
        </p:grpSpPr>
        <p:grpSp>
          <p:nvGrpSpPr>
            <p:cNvPr id="76" name="Group 4"/>
            <p:cNvGrpSpPr/>
            <p:nvPr/>
          </p:nvGrpSpPr>
          <p:grpSpPr>
            <a:xfrm>
              <a:off x="2180369" y="3019851"/>
              <a:ext cx="3449007" cy="3132879"/>
              <a:chOff x="0" y="-38100"/>
              <a:chExt cx="991873" cy="900960"/>
            </a:xfrm>
          </p:grpSpPr>
          <p:sp>
            <p:nvSpPr>
              <p:cNvPr id="81" name="Freeform 5"/>
              <p:cNvSpPr/>
              <p:nvPr/>
            </p:nvSpPr>
            <p:spPr>
              <a:xfrm>
                <a:off x="0" y="0"/>
                <a:ext cx="991873" cy="862860"/>
              </a:xfrm>
              <a:custGeom>
                <a:avLst/>
                <a:gdLst/>
                <a:ahLst/>
                <a:cxnLst/>
                <a:rect l="l" t="t" r="r" b="b"/>
                <a:pathLst>
                  <a:path w="991873" h="862860">
                    <a:moveTo>
                      <a:pt x="0" y="0"/>
                    </a:moveTo>
                    <a:lnTo>
                      <a:pt x="991873" y="0"/>
                    </a:lnTo>
                    <a:lnTo>
                      <a:pt x="991873" y="862860"/>
                    </a:lnTo>
                    <a:lnTo>
                      <a:pt x="0" y="862860"/>
                    </a:lnTo>
                    <a:close/>
                  </a:path>
                </a:pathLst>
              </a:custGeom>
              <a:solidFill>
                <a:srgbClr val="0A4154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2" name="TextBox 6"/>
              <p:cNvSpPr txBox="1"/>
              <p:nvPr/>
            </p:nvSpPr>
            <p:spPr>
              <a:xfrm>
                <a:off x="0" y="-38100"/>
                <a:ext cx="991873" cy="900960"/>
              </a:xfrm>
              <a:prstGeom prst="rect">
                <a:avLst/>
              </a:prstGeom>
            </p:spPr>
            <p:txBody>
              <a:bodyPr lIns="54063" tIns="54063" rIns="54063" bIns="54063" rtlCol="0" anchor="ctr"/>
              <a:lstStyle/>
              <a:p>
                <a:pPr algn="ctr">
                  <a:lnSpc>
                    <a:spcPts val="3483"/>
                  </a:lnSpc>
                </a:pPr>
                <a:endParaRPr/>
              </a:p>
            </p:txBody>
          </p:sp>
        </p:grpSp>
        <p:sp>
          <p:nvSpPr>
            <p:cNvPr id="77" name="AutoShape 7"/>
            <p:cNvSpPr/>
            <p:nvPr/>
          </p:nvSpPr>
          <p:spPr>
            <a:xfrm flipV="1">
              <a:off x="2423282" y="4822605"/>
              <a:ext cx="2907927" cy="0"/>
            </a:xfrm>
            <a:prstGeom prst="line">
              <a:avLst/>
            </a:prstGeom>
            <a:ln w="476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TextBox 32"/>
            <p:cNvSpPr txBox="1"/>
            <p:nvPr/>
          </p:nvSpPr>
          <p:spPr>
            <a:xfrm>
              <a:off x="2619893" y="3506585"/>
              <a:ext cx="2569958" cy="11415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6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Bold"/>
                  <a:sym typeface="Noto Sans T Chinese Bold"/>
                </a:rPr>
                <a:t>豆花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endParaRPr>
            </a:p>
          </p:txBody>
        </p:sp>
        <p:sp>
          <p:nvSpPr>
            <p:cNvPr id="80" name="TextBox 37"/>
            <p:cNvSpPr txBox="1"/>
            <p:nvPr/>
          </p:nvSpPr>
          <p:spPr>
            <a:xfrm>
              <a:off x="2360063" y="5480204"/>
              <a:ext cx="3060169" cy="4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8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"/>
                  <a:sym typeface="Noto Sans T Chinese"/>
                </a:rPr>
                <a:t>豐富調味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9534186" y="3147485"/>
            <a:ext cx="3619483" cy="3132879"/>
            <a:chOff x="2009893" y="3019851"/>
            <a:chExt cx="3619483" cy="3132879"/>
          </a:xfrm>
        </p:grpSpPr>
        <p:grpSp>
          <p:nvGrpSpPr>
            <p:cNvPr id="84" name="Group 4"/>
            <p:cNvGrpSpPr/>
            <p:nvPr/>
          </p:nvGrpSpPr>
          <p:grpSpPr>
            <a:xfrm>
              <a:off x="2009893" y="3019851"/>
              <a:ext cx="3619483" cy="3132879"/>
              <a:chOff x="-49026" y="-38100"/>
              <a:chExt cx="1040899" cy="900960"/>
            </a:xfrm>
          </p:grpSpPr>
          <p:sp>
            <p:nvSpPr>
              <p:cNvPr id="89" name="Freeform 5"/>
              <p:cNvSpPr/>
              <p:nvPr/>
            </p:nvSpPr>
            <p:spPr>
              <a:xfrm>
                <a:off x="-49026" y="0"/>
                <a:ext cx="991873" cy="862860"/>
              </a:xfrm>
              <a:custGeom>
                <a:avLst/>
                <a:gdLst/>
                <a:ahLst/>
                <a:cxnLst/>
                <a:rect l="l" t="t" r="r" b="b"/>
                <a:pathLst>
                  <a:path w="991873" h="862860">
                    <a:moveTo>
                      <a:pt x="0" y="0"/>
                    </a:moveTo>
                    <a:lnTo>
                      <a:pt x="991873" y="0"/>
                    </a:lnTo>
                    <a:lnTo>
                      <a:pt x="991873" y="862860"/>
                    </a:lnTo>
                    <a:lnTo>
                      <a:pt x="0" y="862860"/>
                    </a:lnTo>
                    <a:close/>
                  </a:path>
                </a:pathLst>
              </a:custGeom>
              <a:solidFill>
                <a:srgbClr val="0A4154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0" name="TextBox 6"/>
              <p:cNvSpPr txBox="1"/>
              <p:nvPr/>
            </p:nvSpPr>
            <p:spPr>
              <a:xfrm>
                <a:off x="0" y="-38100"/>
                <a:ext cx="991873" cy="900960"/>
              </a:xfrm>
              <a:prstGeom prst="rect">
                <a:avLst/>
              </a:prstGeom>
            </p:spPr>
            <p:txBody>
              <a:bodyPr lIns="54063" tIns="54063" rIns="54063" bIns="54063" rtlCol="0" anchor="ctr"/>
              <a:lstStyle/>
              <a:p>
                <a:pPr algn="ctr">
                  <a:lnSpc>
                    <a:spcPts val="3483"/>
                  </a:lnSpc>
                </a:pPr>
                <a:endParaRPr/>
              </a:p>
            </p:txBody>
          </p:sp>
        </p:grpSp>
        <p:sp>
          <p:nvSpPr>
            <p:cNvPr id="85" name="AutoShape 7"/>
            <p:cNvSpPr/>
            <p:nvPr/>
          </p:nvSpPr>
          <p:spPr>
            <a:xfrm flipV="1">
              <a:off x="2295781" y="4823473"/>
              <a:ext cx="2907927" cy="0"/>
            </a:xfrm>
            <a:prstGeom prst="line">
              <a:avLst/>
            </a:prstGeom>
            <a:ln w="476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87" name="TextBox 32"/>
            <p:cNvSpPr txBox="1"/>
            <p:nvPr/>
          </p:nvSpPr>
          <p:spPr>
            <a:xfrm>
              <a:off x="2464765" y="3523153"/>
              <a:ext cx="2569958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6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Bold"/>
                  <a:sym typeface="Noto Sans T Chinese Bold"/>
                </a:rPr>
                <a:t>老皮嫩肉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endParaRPr>
            </a:p>
          </p:txBody>
        </p:sp>
        <p:sp>
          <p:nvSpPr>
            <p:cNvPr id="88" name="TextBox 37"/>
            <p:cNvSpPr txBox="1"/>
            <p:nvPr/>
          </p:nvSpPr>
          <p:spPr>
            <a:xfrm>
              <a:off x="2087186" y="5421640"/>
              <a:ext cx="3325115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38"/>
                </a:lnSpc>
              </a:pPr>
              <a:r>
                <a:rPr lang="zh-TW" altLang="en-US" sz="36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"/>
                  <a:sym typeface="Noto Sans T Chinese"/>
                </a:rPr>
                <a:t>豐富香味加調味</a:t>
              </a:r>
              <a:endParaRPr 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91" name="群組 90"/>
          <p:cNvGrpSpPr/>
          <p:nvPr/>
        </p:nvGrpSpPr>
        <p:grpSpPr>
          <a:xfrm>
            <a:off x="13609827" y="3279969"/>
            <a:ext cx="3449007" cy="3000395"/>
            <a:chOff x="2180369" y="3152335"/>
            <a:chExt cx="3449007" cy="3000395"/>
          </a:xfrm>
        </p:grpSpPr>
        <p:grpSp>
          <p:nvGrpSpPr>
            <p:cNvPr id="92" name="Group 4"/>
            <p:cNvGrpSpPr/>
            <p:nvPr/>
          </p:nvGrpSpPr>
          <p:grpSpPr>
            <a:xfrm>
              <a:off x="2180369" y="3152335"/>
              <a:ext cx="3449007" cy="3000395"/>
              <a:chOff x="0" y="0"/>
              <a:chExt cx="991873" cy="862860"/>
            </a:xfrm>
          </p:grpSpPr>
          <p:sp>
            <p:nvSpPr>
              <p:cNvPr id="97" name="Freeform 5"/>
              <p:cNvSpPr/>
              <p:nvPr/>
            </p:nvSpPr>
            <p:spPr>
              <a:xfrm>
                <a:off x="0" y="0"/>
                <a:ext cx="991873" cy="862860"/>
              </a:xfrm>
              <a:custGeom>
                <a:avLst/>
                <a:gdLst/>
                <a:ahLst/>
                <a:cxnLst/>
                <a:rect l="l" t="t" r="r" b="b"/>
                <a:pathLst>
                  <a:path w="991873" h="862860">
                    <a:moveTo>
                      <a:pt x="0" y="0"/>
                    </a:moveTo>
                    <a:lnTo>
                      <a:pt x="991873" y="0"/>
                    </a:lnTo>
                    <a:lnTo>
                      <a:pt x="991873" y="862860"/>
                    </a:lnTo>
                    <a:lnTo>
                      <a:pt x="0" y="862860"/>
                    </a:lnTo>
                    <a:close/>
                  </a:path>
                </a:pathLst>
              </a:custGeom>
              <a:solidFill>
                <a:srgbClr val="0A4154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8" name="TextBox 6"/>
              <p:cNvSpPr txBox="1"/>
              <p:nvPr/>
            </p:nvSpPr>
            <p:spPr>
              <a:xfrm>
                <a:off x="0" y="-38100"/>
                <a:ext cx="991873" cy="900960"/>
              </a:xfrm>
              <a:prstGeom prst="rect">
                <a:avLst/>
              </a:prstGeom>
            </p:spPr>
            <p:txBody>
              <a:bodyPr lIns="54063" tIns="54063" rIns="54063" bIns="54063" rtlCol="0" anchor="ctr"/>
              <a:lstStyle/>
              <a:p>
                <a:pPr algn="ctr">
                  <a:lnSpc>
                    <a:spcPts val="3483"/>
                  </a:lnSpc>
                </a:pPr>
                <a:endParaRPr/>
              </a:p>
            </p:txBody>
          </p:sp>
        </p:grpSp>
        <p:sp>
          <p:nvSpPr>
            <p:cNvPr id="93" name="AutoShape 7"/>
            <p:cNvSpPr/>
            <p:nvPr/>
          </p:nvSpPr>
          <p:spPr>
            <a:xfrm flipV="1">
              <a:off x="2423282" y="4822605"/>
              <a:ext cx="2907927" cy="0"/>
            </a:xfrm>
            <a:prstGeom prst="line">
              <a:avLst/>
            </a:prstGeom>
            <a:ln w="476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TextBox 32"/>
            <p:cNvSpPr txBox="1"/>
            <p:nvPr/>
          </p:nvSpPr>
          <p:spPr>
            <a:xfrm>
              <a:off x="2618577" y="3506584"/>
              <a:ext cx="2569958" cy="11415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6"/>
                </a:lnSpc>
              </a:pPr>
              <a:r>
                <a:rPr lang="zh-TW" altLang="en-US" sz="48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Bold"/>
                  <a:sym typeface="Noto Sans T Chinese Bold"/>
                </a:rPr>
                <a:t>麻婆豆腐</a:t>
              </a: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endParaRPr>
            </a:p>
          </p:txBody>
        </p:sp>
        <p:sp>
          <p:nvSpPr>
            <p:cNvPr id="96" name="TextBox 37"/>
            <p:cNvSpPr txBox="1"/>
            <p:nvPr/>
          </p:nvSpPr>
          <p:spPr>
            <a:xfrm>
              <a:off x="2373472" y="5442889"/>
              <a:ext cx="3060169" cy="468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8"/>
                </a:lnSpc>
              </a:pPr>
              <a:endParaRPr 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endParaRPr>
            </a:p>
          </p:txBody>
        </p:sp>
      </p:grpSp>
      <p:sp>
        <p:nvSpPr>
          <p:cNvPr id="8" name="TextBox 37">
            <a:extLst>
              <a:ext uri="{FF2B5EF4-FFF2-40B4-BE49-F238E27FC236}">
                <a16:creationId xmlns:a16="http://schemas.microsoft.com/office/drawing/2014/main" id="{A51EE418-23EA-2367-BBF1-CF4767BBDD53}"/>
              </a:ext>
            </a:extLst>
          </p:cNvPr>
          <p:cNvSpPr txBox="1"/>
          <p:nvPr/>
        </p:nvSpPr>
        <p:spPr>
          <a:xfrm>
            <a:off x="13630081" y="5532586"/>
            <a:ext cx="332511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豐富香味加調味</a:t>
            </a:r>
            <a:endParaRPr lang="en-US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A3A47590-AB91-243A-0B02-99807688C1D4}"/>
              </a:ext>
            </a:extLst>
          </p:cNvPr>
          <p:cNvSpPr txBox="1"/>
          <p:nvPr/>
        </p:nvSpPr>
        <p:spPr>
          <a:xfrm>
            <a:off x="3850415" y="7726470"/>
            <a:ext cx="12728728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0"/>
              </a:lnSpc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小周師獨門滷豆干（威）</a:t>
            </a:r>
            <a:endParaRPr lang="en-US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76DBADE-88BF-7070-59BB-F804498BEF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73783" y="6759596"/>
            <a:ext cx="3244070" cy="2857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7" y="-13912"/>
            <a:ext cx="18592454" cy="10277326"/>
          </a:xfrm>
          <a:custGeom>
            <a:avLst/>
            <a:gdLst/>
            <a:ahLst/>
            <a:cxnLst/>
            <a:rect l="l" t="t" r="r" b="b"/>
            <a:pathLst>
              <a:path w="18592454" h="10277326">
                <a:moveTo>
                  <a:pt x="0" y="0"/>
                </a:moveTo>
                <a:lnTo>
                  <a:pt x="18592454" y="0"/>
                </a:lnTo>
                <a:lnTo>
                  <a:pt x="18592454" y="10277326"/>
                </a:lnTo>
                <a:lnTo>
                  <a:pt x="0" y="1027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357" t="-29442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Freeform 3"/>
          <p:cNvSpPr/>
          <p:nvPr/>
        </p:nvSpPr>
        <p:spPr>
          <a:xfrm>
            <a:off x="7726333" y="7737174"/>
            <a:ext cx="4918825" cy="2779136"/>
          </a:xfrm>
          <a:custGeom>
            <a:avLst/>
            <a:gdLst/>
            <a:ahLst/>
            <a:cxnLst/>
            <a:rect l="l" t="t" r="r" b="b"/>
            <a:pathLst>
              <a:path w="4918825" h="2779136">
                <a:moveTo>
                  <a:pt x="0" y="0"/>
                </a:moveTo>
                <a:lnTo>
                  <a:pt x="4918825" y="0"/>
                </a:lnTo>
                <a:lnTo>
                  <a:pt x="4918825" y="2779136"/>
                </a:lnTo>
                <a:lnTo>
                  <a:pt x="0" y="27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54796" y="7507864"/>
            <a:ext cx="4918825" cy="2779136"/>
          </a:xfrm>
          <a:custGeom>
            <a:avLst/>
            <a:gdLst/>
            <a:ahLst/>
            <a:cxnLst/>
            <a:rect l="l" t="t" r="r" b="b"/>
            <a:pathLst>
              <a:path w="4918825" h="2779136">
                <a:moveTo>
                  <a:pt x="0" y="0"/>
                </a:moveTo>
                <a:lnTo>
                  <a:pt x="4918825" y="0"/>
                </a:lnTo>
                <a:lnTo>
                  <a:pt x="4918825" y="2779136"/>
                </a:lnTo>
                <a:lnTo>
                  <a:pt x="0" y="27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16248" y="7625493"/>
            <a:ext cx="4918825" cy="2779136"/>
          </a:xfrm>
          <a:custGeom>
            <a:avLst/>
            <a:gdLst/>
            <a:ahLst/>
            <a:cxnLst/>
            <a:rect l="l" t="t" r="r" b="b"/>
            <a:pathLst>
              <a:path w="4918825" h="2779136">
                <a:moveTo>
                  <a:pt x="0" y="0"/>
                </a:moveTo>
                <a:lnTo>
                  <a:pt x="4918825" y="0"/>
                </a:lnTo>
                <a:lnTo>
                  <a:pt x="4918825" y="2779136"/>
                </a:lnTo>
                <a:lnTo>
                  <a:pt x="0" y="27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40475" y="7453998"/>
            <a:ext cx="4918825" cy="2779136"/>
          </a:xfrm>
          <a:custGeom>
            <a:avLst/>
            <a:gdLst/>
            <a:ahLst/>
            <a:cxnLst/>
            <a:rect l="l" t="t" r="r" b="b"/>
            <a:pathLst>
              <a:path w="4918825" h="2779136">
                <a:moveTo>
                  <a:pt x="0" y="0"/>
                </a:moveTo>
                <a:lnTo>
                  <a:pt x="4918825" y="0"/>
                </a:lnTo>
                <a:lnTo>
                  <a:pt x="4918825" y="2779136"/>
                </a:lnTo>
                <a:lnTo>
                  <a:pt x="0" y="27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87425">
            <a:off x="-12010431" y="6160315"/>
            <a:ext cx="16823123" cy="12785574"/>
          </a:xfrm>
          <a:custGeom>
            <a:avLst/>
            <a:gdLst/>
            <a:ahLst/>
            <a:cxnLst/>
            <a:rect l="l" t="t" r="r" b="b"/>
            <a:pathLst>
              <a:path w="16823123" h="12785574">
                <a:moveTo>
                  <a:pt x="0" y="0"/>
                </a:moveTo>
                <a:lnTo>
                  <a:pt x="16823123" y="0"/>
                </a:lnTo>
                <a:lnTo>
                  <a:pt x="16823123" y="12785574"/>
                </a:lnTo>
                <a:lnTo>
                  <a:pt x="0" y="12785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26401" y="8548006"/>
            <a:ext cx="4918825" cy="2779136"/>
          </a:xfrm>
          <a:custGeom>
            <a:avLst/>
            <a:gdLst/>
            <a:ahLst/>
            <a:cxnLst/>
            <a:rect l="l" t="t" r="r" b="b"/>
            <a:pathLst>
              <a:path w="4918825" h="2779136">
                <a:moveTo>
                  <a:pt x="0" y="0"/>
                </a:moveTo>
                <a:lnTo>
                  <a:pt x="4918824" y="0"/>
                </a:lnTo>
                <a:lnTo>
                  <a:pt x="4918824" y="2779136"/>
                </a:lnTo>
                <a:lnTo>
                  <a:pt x="0" y="277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0746" y="727047"/>
            <a:ext cx="17714193" cy="7474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為何豆製品在團膳不討喜🤔️</a:t>
            </a:r>
            <a:endParaRPr lang="en-US" altLang="zh-TW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1143000" indent="-1143000">
              <a:lnSpc>
                <a:spcPts val="11999"/>
              </a:lnSpc>
              <a:buFont typeface="Arial" panose="020B0604020202020204" pitchFamily="34" charset="0"/>
              <a:buChar char="•"/>
            </a:pP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適口性不佳</a:t>
            </a:r>
            <a:r>
              <a:rPr lang="en-US" altLang="zh-TW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-</a:t>
            </a: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除豆腐外 幾乎都是硬漢</a:t>
            </a:r>
            <a:endParaRPr lang="en-US" altLang="zh-TW" sz="5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1143000" indent="-1143000">
              <a:lnSpc>
                <a:spcPts val="11999"/>
              </a:lnSpc>
              <a:buFont typeface="Arial" panose="020B0604020202020204" pitchFamily="34" charset="0"/>
              <a:buChar char="•"/>
            </a:pP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不容易好吃</a:t>
            </a:r>
            <a:r>
              <a:rPr lang="en-US" altLang="zh-TW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-</a:t>
            </a: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除了豆味還是豆味 就是豆味</a:t>
            </a:r>
            <a:endParaRPr lang="en-US" altLang="zh-TW" sz="5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1143000" indent="-1143000">
              <a:lnSpc>
                <a:spcPts val="11999"/>
              </a:lnSpc>
              <a:buFont typeface="Arial" panose="020B0604020202020204" pitchFamily="34" charset="0"/>
              <a:buChar char="•"/>
            </a:pP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香氣不足</a:t>
            </a:r>
            <a:r>
              <a:rPr lang="en-US" altLang="zh-TW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-</a:t>
            </a: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本身不太具有迷人香氣 很需要額外添加</a:t>
            </a:r>
            <a:endParaRPr lang="en-US" altLang="zh-TW" sz="5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1143000" indent="-1143000">
              <a:lnSpc>
                <a:spcPts val="11999"/>
              </a:lnSpc>
              <a:buFont typeface="Arial" panose="020B0604020202020204" pitchFamily="34" charset="0"/>
              <a:buChar char="•"/>
            </a:pP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長相不討喜</a:t>
            </a:r>
            <a:r>
              <a:rPr lang="en-US" altLang="zh-TW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-</a:t>
            </a:r>
            <a:r>
              <a:rPr lang="zh-TW" altLang="en-US" sz="5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除豆腐外 顏色造型都偏老派 小孩較不愛</a:t>
            </a:r>
            <a:endParaRPr lang="en-US" sz="5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787811" y="7656452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707152" y="7876889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09807" y="7973788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98902" y="7969198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365054" y="7866613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363271" y="7969280"/>
            <a:ext cx="1115306" cy="41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endParaRPr lang="en-US" sz="2777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812106" y="7896800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776715" y="8148664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615196" y="8139882"/>
            <a:ext cx="777329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638156" y="7958382"/>
            <a:ext cx="703021" cy="4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4"/>
              </a:lnSpc>
            </a:pPr>
            <a:endParaRPr lang="en-US" sz="3074" dirty="0">
              <a:solidFill>
                <a:srgbClr val="FEFFFF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2245225" y="8747892"/>
            <a:ext cx="5257496" cy="2970485"/>
          </a:xfrm>
          <a:custGeom>
            <a:avLst/>
            <a:gdLst/>
            <a:ahLst/>
            <a:cxnLst/>
            <a:rect l="l" t="t" r="r" b="b"/>
            <a:pathLst>
              <a:path w="5257496" h="2970485">
                <a:moveTo>
                  <a:pt x="0" y="0"/>
                </a:moveTo>
                <a:lnTo>
                  <a:pt x="5257496" y="0"/>
                </a:lnTo>
                <a:lnTo>
                  <a:pt x="5257496" y="2970485"/>
                </a:lnTo>
                <a:lnTo>
                  <a:pt x="0" y="2970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6A38C65-1E94-7BB6-99E2-8A523BE72CF7}"/>
              </a:ext>
            </a:extLst>
          </p:cNvPr>
          <p:cNvGrpSpPr/>
          <p:nvPr/>
        </p:nvGrpSpPr>
        <p:grpSpPr>
          <a:xfrm>
            <a:off x="407118" y="9362970"/>
            <a:ext cx="4743491" cy="684595"/>
            <a:chOff x="1446631" y="4398019"/>
            <a:chExt cx="4743491" cy="684595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79DBF61F-B899-6364-70CA-2FD9D54AE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091752D-DF29-73AF-37BA-731D9515B61F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7800" y="1832559"/>
            <a:ext cx="15147335" cy="1118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所有證據顯示</a:t>
            </a:r>
            <a:r>
              <a:rPr lang="en-US" altLang="zh-TW" sz="72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 </a:t>
            </a:r>
            <a:r>
              <a:rPr lang="zh-TW" altLang="en-US" sz="72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豆製品應該是土象星座</a:t>
            </a:r>
            <a:endParaRPr lang="en-US" sz="7200" b="1" dirty="0">
              <a:solidFill>
                <a:srgbClr val="FFED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可画大丰收-繁"/>
              <a:sym typeface="可画大丰收-繁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2700" dirty="0">
              <a:solidFill>
                <a:srgbClr val="FFED00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C49C667-2A88-E3FF-3326-D9F48BC75218}"/>
              </a:ext>
            </a:extLst>
          </p:cNvPr>
          <p:cNvGrpSpPr/>
          <p:nvPr/>
        </p:nvGrpSpPr>
        <p:grpSpPr>
          <a:xfrm>
            <a:off x="13411200" y="9477805"/>
            <a:ext cx="4743491" cy="684595"/>
            <a:chOff x="1446631" y="4398019"/>
            <a:chExt cx="4743491" cy="68459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125CE1D-F682-72A3-C0E1-A52B5D056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717F3A09-7D42-530C-5979-A9E63AF7A949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sp>
        <p:nvSpPr>
          <p:cNvPr id="22" name="TextBox 10">
            <a:extLst>
              <a:ext uri="{FF2B5EF4-FFF2-40B4-BE49-F238E27FC236}">
                <a16:creationId xmlns:a16="http://schemas.microsoft.com/office/drawing/2014/main" id="{9AFA8507-CF76-857D-0732-CA51B2ADE140}"/>
              </a:ext>
            </a:extLst>
          </p:cNvPr>
          <p:cNvSpPr txBox="1"/>
          <p:nvPr/>
        </p:nvSpPr>
        <p:spPr>
          <a:xfrm>
            <a:off x="1447800" y="3805900"/>
            <a:ext cx="15147335" cy="1118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自我太強</a:t>
            </a:r>
            <a:r>
              <a:rPr lang="en-US" altLang="zh-TW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-</a:t>
            </a: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質地狠紮實 很難走進心理</a:t>
            </a:r>
            <a:endParaRPr lang="en-US" sz="6000" b="1" dirty="0">
              <a:solidFill>
                <a:srgbClr val="FFED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可画大丰收-繁"/>
              <a:sym typeface="可画大丰收-繁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2700" dirty="0">
              <a:solidFill>
                <a:srgbClr val="FFED00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6A2B35E-5485-67DE-45E6-6AEDB7E744ED}"/>
              </a:ext>
            </a:extLst>
          </p:cNvPr>
          <p:cNvSpPr txBox="1"/>
          <p:nvPr/>
        </p:nvSpPr>
        <p:spPr>
          <a:xfrm>
            <a:off x="1570332" y="5467003"/>
            <a:ext cx="15147335" cy="6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頑固難溝通</a:t>
            </a:r>
            <a:r>
              <a:rPr lang="en-US" altLang="zh-TW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-</a:t>
            </a: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外表不易巴附味道</a:t>
            </a:r>
            <a:endParaRPr lang="en-US" sz="2700" dirty="0">
              <a:solidFill>
                <a:srgbClr val="FFED00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CADDF6F4-8822-2E89-9942-3C5B8D408747}"/>
              </a:ext>
            </a:extLst>
          </p:cNvPr>
          <p:cNvSpPr txBox="1"/>
          <p:nvPr/>
        </p:nvSpPr>
        <p:spPr>
          <a:xfrm>
            <a:off x="1447800" y="7025267"/>
            <a:ext cx="15147335" cy="6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過度執著</a:t>
            </a:r>
            <a:r>
              <a:rPr lang="en-US" altLang="zh-TW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-</a:t>
            </a:r>
            <a:r>
              <a:rPr lang="zh-TW" altLang="en-US" sz="6000" b="1" dirty="0">
                <a:solidFill>
                  <a:srgbClr val="FE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可画大丰收-繁"/>
                <a:sym typeface="可画大丰收-繁"/>
              </a:rPr>
              <a:t>豆味過度單一強大 缺乏變化</a:t>
            </a:r>
            <a:endParaRPr lang="en-US" sz="2700" dirty="0">
              <a:solidFill>
                <a:srgbClr val="FFED00"/>
              </a:solidFill>
              <a:latin typeface="可画大丰收-繁"/>
              <a:ea typeface="可画大丰收-繁"/>
              <a:cs typeface="可画大丰收-繁"/>
              <a:sym typeface="可画大丰收-繁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2" grpId="1"/>
      <p:bldP spid="23" grpId="1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7844903" y="-3130428"/>
            <a:ext cx="15592825" cy="10099032"/>
          </a:xfrm>
          <a:custGeom>
            <a:avLst/>
            <a:gdLst/>
            <a:ahLst/>
            <a:cxnLst/>
            <a:rect l="l" t="t" r="r" b="b"/>
            <a:pathLst>
              <a:path w="12902773" h="8938103">
                <a:moveTo>
                  <a:pt x="0" y="0"/>
                </a:moveTo>
                <a:lnTo>
                  <a:pt x="12902773" y="0"/>
                </a:lnTo>
                <a:lnTo>
                  <a:pt x="12902773" y="8938102"/>
                </a:lnTo>
                <a:lnTo>
                  <a:pt x="0" y="893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11215" y="3277005"/>
            <a:ext cx="12230100" cy="1436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zh-TW" altLang="en-US" sz="9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怎麼跟土象星座互動</a:t>
            </a:r>
            <a:endParaRPr lang="en-US" sz="9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B090AC5-CD61-F192-C8AF-9753F59800C3}"/>
              </a:ext>
            </a:extLst>
          </p:cNvPr>
          <p:cNvGrpSpPr/>
          <p:nvPr/>
        </p:nvGrpSpPr>
        <p:grpSpPr>
          <a:xfrm>
            <a:off x="381000" y="9373203"/>
            <a:ext cx="4743491" cy="684595"/>
            <a:chOff x="1446631" y="4398019"/>
            <a:chExt cx="4743491" cy="68459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0E5879E-32D8-0E66-9412-3B3147352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2A71490-B074-A8DF-21AB-7FF65BCFD69C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3190E35C-4486-4571-9ECB-2852E7D2DF49}"/>
              </a:ext>
            </a:extLst>
          </p:cNvPr>
          <p:cNvSpPr txBox="1"/>
          <p:nvPr/>
        </p:nvSpPr>
        <p:spPr>
          <a:xfrm>
            <a:off x="3432986" y="5535103"/>
            <a:ext cx="12230100" cy="1436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zh-TW" altLang="en-US" sz="9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就怎麼跟豆製品互動</a:t>
            </a:r>
            <a:endParaRPr lang="en-US" sz="9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582609" y="407749"/>
            <a:ext cx="12902773" cy="8938103"/>
          </a:xfrm>
          <a:custGeom>
            <a:avLst/>
            <a:gdLst/>
            <a:ahLst/>
            <a:cxnLst/>
            <a:rect l="l" t="t" r="r" b="b"/>
            <a:pathLst>
              <a:path w="12902773" h="8938103">
                <a:moveTo>
                  <a:pt x="0" y="0"/>
                </a:moveTo>
                <a:lnTo>
                  <a:pt x="12902773" y="0"/>
                </a:lnTo>
                <a:lnTo>
                  <a:pt x="12902773" y="8938102"/>
                </a:lnTo>
                <a:lnTo>
                  <a:pt x="0" y="893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1855" y="190500"/>
            <a:ext cx="8328600" cy="441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自我太強因應策略</a:t>
            </a:r>
          </a:p>
          <a:p>
            <a:pPr>
              <a:lnSpc>
                <a:spcPts val="11999"/>
              </a:lnSpc>
            </a:pP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用愛與包容慢慢走進他的心</a:t>
            </a:r>
          </a:p>
          <a:p>
            <a:pPr algn="l">
              <a:lnSpc>
                <a:spcPts val="11999"/>
              </a:lnSpc>
            </a:pPr>
            <a:endParaRPr lang="en-US" sz="9999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97EACD5-6002-BDC8-C3CE-D6AFDCAAE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55" y="3771900"/>
            <a:ext cx="7646290" cy="5111655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812601CA-34BC-609F-21F0-0B1AC4C5E261}"/>
              </a:ext>
            </a:extLst>
          </p:cNvPr>
          <p:cNvSpPr txBox="1"/>
          <p:nvPr/>
        </p:nvSpPr>
        <p:spPr>
          <a:xfrm>
            <a:off x="9144000" y="4363908"/>
            <a:ext cx="8436745" cy="2877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endParaRPr lang="zh-TW" alt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l">
              <a:lnSpc>
                <a:spcPts val="11999"/>
              </a:lnSpc>
            </a:pPr>
            <a:endParaRPr lang="en-US" sz="9999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FE8F5DA-9B23-E7F8-B638-382A5BF0D86B}"/>
              </a:ext>
            </a:extLst>
          </p:cNvPr>
          <p:cNvSpPr txBox="1"/>
          <p:nvPr/>
        </p:nvSpPr>
        <p:spPr>
          <a:xfrm>
            <a:off x="8989484" y="6011034"/>
            <a:ext cx="8938103" cy="5955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en-US" altLang="zh-TW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翻譯</a:t>
            </a:r>
            <a:r>
              <a:rPr lang="en-US" altLang="zh-TW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:</a:t>
            </a:r>
            <a:r>
              <a:rPr lang="zh-TW" alt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利用熱脹冷縮原理 滲透壓原理讓醬汁風味能吸入豆製品中</a:t>
            </a:r>
            <a:r>
              <a:rPr lang="en-US" altLang="zh-TW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</a:p>
          <a:p>
            <a:pPr>
              <a:lnSpc>
                <a:spcPts val="11999"/>
              </a:lnSpc>
            </a:pPr>
            <a:endParaRPr lang="zh-TW" alt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l">
              <a:lnSpc>
                <a:spcPts val="11999"/>
              </a:lnSpc>
            </a:pPr>
            <a:endParaRPr lang="en-US" sz="9999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22C17A3-F985-5F3A-8EF6-93377F040F15}"/>
              </a:ext>
            </a:extLst>
          </p:cNvPr>
          <p:cNvGrpSpPr/>
          <p:nvPr/>
        </p:nvGrpSpPr>
        <p:grpSpPr>
          <a:xfrm>
            <a:off x="642741" y="9431862"/>
            <a:ext cx="4743491" cy="684595"/>
            <a:chOff x="1446631" y="4398019"/>
            <a:chExt cx="4743491" cy="684595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8CADE91-65A8-EA8B-3E33-9F4CC6B55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8E17ED2-0C62-C800-D17D-207458CF569A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42937"/>
            <a:ext cx="18288000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467" t="-28250" r="-1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1930" y="5555551"/>
            <a:ext cx="18288000" cy="4731449"/>
          </a:xfrm>
          <a:custGeom>
            <a:avLst/>
            <a:gdLst/>
            <a:ahLst/>
            <a:cxnLst/>
            <a:rect l="l" t="t" r="r" b="b"/>
            <a:pathLst>
              <a:path w="18288000" h="4731449">
                <a:moveTo>
                  <a:pt x="0" y="0"/>
                </a:moveTo>
                <a:lnTo>
                  <a:pt x="18288000" y="0"/>
                </a:lnTo>
                <a:lnTo>
                  <a:pt x="18288000" y="4731449"/>
                </a:lnTo>
                <a:lnTo>
                  <a:pt x="0" y="47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44" r="-15973" b="-18354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" y="1104900"/>
            <a:ext cx="7200900" cy="914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進階解說 熱脹冷縮</a:t>
            </a:r>
            <a:endParaRPr 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1E69B50-1C30-031F-DA91-8B78E75CD095}"/>
              </a:ext>
            </a:extLst>
          </p:cNvPr>
          <p:cNvSpPr txBox="1"/>
          <p:nvPr/>
        </p:nvSpPr>
        <p:spPr>
          <a:xfrm>
            <a:off x="7924800" y="4209307"/>
            <a:ext cx="9258300" cy="90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小周師豆干直火加熱</a:t>
            </a:r>
            <a: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20</a:t>
            </a: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分</a:t>
            </a:r>
            <a:endParaRPr 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2A8CD30-9E65-43E6-D8A7-576B96FB1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743" y="2840777"/>
            <a:ext cx="5222214" cy="52578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8E5E41C6-2E12-8F71-426D-165246C3C59F}"/>
              </a:ext>
            </a:extLst>
          </p:cNvPr>
          <p:cNvGrpSpPr/>
          <p:nvPr/>
        </p:nvGrpSpPr>
        <p:grpSpPr>
          <a:xfrm>
            <a:off x="13411200" y="9526753"/>
            <a:ext cx="4743491" cy="684595"/>
            <a:chOff x="1446631" y="4398019"/>
            <a:chExt cx="4743491" cy="684595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5A5BE183-2502-3677-3F35-9AF0E1394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BFEA5BF0-7ACB-175F-E637-F56B2E740776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sp>
        <p:nvSpPr>
          <p:cNvPr id="26" name="TextBox 9">
            <a:extLst>
              <a:ext uri="{FF2B5EF4-FFF2-40B4-BE49-F238E27FC236}">
                <a16:creationId xmlns:a16="http://schemas.microsoft.com/office/drawing/2014/main" id="{488D2F4E-694C-BCA7-5019-1D1F76FAA176}"/>
              </a:ext>
            </a:extLst>
          </p:cNvPr>
          <p:cNvSpPr txBox="1"/>
          <p:nvPr/>
        </p:nvSpPr>
        <p:spPr>
          <a:xfrm>
            <a:off x="7848600" y="5350249"/>
            <a:ext cx="9258300" cy="90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浸泡</a:t>
            </a:r>
            <a: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10</a:t>
            </a: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小時</a:t>
            </a:r>
            <a:endParaRPr 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80A9459-5F11-C9F4-847F-884E63815CEF}"/>
              </a:ext>
            </a:extLst>
          </p:cNvPr>
          <p:cNvSpPr txBox="1"/>
          <p:nvPr/>
        </p:nvSpPr>
        <p:spPr>
          <a:xfrm>
            <a:off x="7924800" y="6463107"/>
            <a:ext cx="9258300" cy="90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豆干會因此飽含風味 水分</a:t>
            </a:r>
            <a:endParaRPr 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121F8749-A6D3-E750-2AE1-FD0817B851EF}"/>
              </a:ext>
            </a:extLst>
          </p:cNvPr>
          <p:cNvSpPr txBox="1"/>
          <p:nvPr/>
        </p:nvSpPr>
        <p:spPr>
          <a:xfrm>
            <a:off x="7924800" y="8151061"/>
            <a:ext cx="9258300" cy="848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(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非業配 不開團 謝謝</a:t>
            </a: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)</a:t>
            </a:r>
            <a:endParaRPr 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74"/>
            <a:ext cx="18237073" cy="10277326"/>
          </a:xfrm>
          <a:custGeom>
            <a:avLst/>
            <a:gdLst/>
            <a:ahLst/>
            <a:cxnLst/>
            <a:rect l="l" t="t" r="r" b="b"/>
            <a:pathLst>
              <a:path w="18592454" h="10277326">
                <a:moveTo>
                  <a:pt x="0" y="0"/>
                </a:moveTo>
                <a:lnTo>
                  <a:pt x="18592455" y="0"/>
                </a:lnTo>
                <a:lnTo>
                  <a:pt x="18592455" y="10277326"/>
                </a:lnTo>
                <a:lnTo>
                  <a:pt x="0" y="1027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357" t="-29442"/>
            </a:stretch>
          </a:blipFill>
        </p:spPr>
      </p:sp>
      <p:sp>
        <p:nvSpPr>
          <p:cNvPr id="3" name="Freeform 3"/>
          <p:cNvSpPr/>
          <p:nvPr/>
        </p:nvSpPr>
        <p:spPr>
          <a:xfrm rot="9887425">
            <a:off x="-6209471" y="8222491"/>
            <a:ext cx="16823123" cy="12785574"/>
          </a:xfrm>
          <a:custGeom>
            <a:avLst/>
            <a:gdLst/>
            <a:ahLst/>
            <a:cxnLst/>
            <a:rect l="l" t="t" r="r" b="b"/>
            <a:pathLst>
              <a:path w="16823123" h="12785574">
                <a:moveTo>
                  <a:pt x="0" y="0"/>
                </a:moveTo>
                <a:lnTo>
                  <a:pt x="16823123" y="0"/>
                </a:lnTo>
                <a:lnTo>
                  <a:pt x="16823123" y="12785574"/>
                </a:lnTo>
                <a:lnTo>
                  <a:pt x="0" y="1278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400" y="1350786"/>
            <a:ext cx="178308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TW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頑固難溝通因應策略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善用食材特性 協助味道巴附至豆製品表面</a:t>
            </a:r>
          </a:p>
          <a:p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澱粉質食材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南瓜 地瓜 馬鈴薯 小米</a:t>
            </a:r>
            <a:b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廣義勾芡食材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精緻澱粉 香料粉 沙茶醬 切末辛香料 粉類食材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8586BB5-2331-1096-F188-802269ED6128}"/>
              </a:ext>
            </a:extLst>
          </p:cNvPr>
          <p:cNvGrpSpPr/>
          <p:nvPr/>
        </p:nvGrpSpPr>
        <p:grpSpPr>
          <a:xfrm>
            <a:off x="13239709" y="9334500"/>
            <a:ext cx="4743491" cy="684595"/>
            <a:chOff x="1446631" y="4398019"/>
            <a:chExt cx="4743491" cy="68459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6FEF146-ED93-04FA-B604-AB0A7A24D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31" y="4398019"/>
              <a:ext cx="723750" cy="68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E6B5DC80-108F-618B-3CF6-C2EAF683B1F5}"/>
                </a:ext>
              </a:extLst>
            </p:cNvPr>
            <p:cNvSpPr txBox="1"/>
            <p:nvPr/>
          </p:nvSpPr>
          <p:spPr>
            <a:xfrm>
              <a:off x="2106953" y="4600562"/>
              <a:ext cx="4083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華康行書體" panose="03000509000000000000" pitchFamily="65" charset="-120"/>
                  <a:ea typeface="華康行書體" panose="03000509000000000000" pitchFamily="65" charset="-120"/>
                </a:rPr>
                <a:t>中華民國餐盒食品商業同業公會全國聯合會</a:t>
              </a: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163A4341-62A7-62A3-BE7C-B6F7F3CFC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727" y="1350786"/>
            <a:ext cx="912590" cy="94489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0B6D9A3-B351-8681-2785-21864C679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717" y="1350785"/>
            <a:ext cx="912590" cy="94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474</Words>
  <Application>Microsoft Office PowerPoint</Application>
  <PresentationFormat>自訂</PresentationFormat>
  <Paragraphs>60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Noto Sans T Chinese</vt:lpstr>
      <vt:lpstr>可画大丰收-繁</vt:lpstr>
      <vt:lpstr>Arial</vt:lpstr>
      <vt:lpstr>芫荽</vt:lpstr>
      <vt:lpstr>微軟正黑體</vt:lpstr>
      <vt:lpstr>Calibri</vt:lpstr>
      <vt:lpstr>華康行書體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0802新竹市教育局</dc:title>
  <cp:lastModifiedBy>翔光 楊</cp:lastModifiedBy>
  <cp:revision>49</cp:revision>
  <dcterms:created xsi:type="dcterms:W3CDTF">2006-08-16T00:00:00Z</dcterms:created>
  <dcterms:modified xsi:type="dcterms:W3CDTF">2025-07-08T18:24:02Z</dcterms:modified>
  <dc:identifier>DAGMknsv1bM</dc:identifier>
</cp:coreProperties>
</file>